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4"/>
  </p:sldMasterIdLst>
  <p:notesMasterIdLst>
    <p:notesMasterId r:id="rId22"/>
  </p:notesMasterIdLst>
  <p:sldIdLst>
    <p:sldId id="257" r:id="rId5"/>
    <p:sldId id="261" r:id="rId6"/>
    <p:sldId id="316" r:id="rId7"/>
    <p:sldId id="324" r:id="rId8"/>
    <p:sldId id="304" r:id="rId9"/>
    <p:sldId id="325" r:id="rId10"/>
    <p:sldId id="326" r:id="rId11"/>
    <p:sldId id="302" r:id="rId12"/>
    <p:sldId id="303" r:id="rId13"/>
    <p:sldId id="318" r:id="rId14"/>
    <p:sldId id="329" r:id="rId15"/>
    <p:sldId id="327" r:id="rId16"/>
    <p:sldId id="328" r:id="rId17"/>
    <p:sldId id="305" r:id="rId18"/>
    <p:sldId id="321" r:id="rId19"/>
    <p:sldId id="330" r:id="rId20"/>
    <p:sldId id="33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99FAF4-AC20-4A48-9F83-5C2A3010E740}" type="datetime1">
              <a:rPr lang="en-US"/>
              <a:pPr>
                <a:defRPr/>
              </a:pPr>
              <a:t>08/30/2017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E2D883D0-ACBE-44A6-9D63-72A32EAEB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7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2BEA7-3EDC-4568-BD0B-BE1FAA118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E5F3-AF1A-465B-93AA-631476C27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FB5D5-65DE-4B07-B35A-46FD22389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7A7AD-2866-4F13-BC0A-3173B4C6F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033DA-F62E-44FD-89DA-1041BFF94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24816-0736-4759-9BD4-48C243541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EB1B-D2E4-4496-B1D3-FA4AB7C6D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B6857-4088-4260-8E5F-DD9F62ACA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C7CFC-DA21-4522-A640-71FFF10A3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33B54-2B25-46E7-BD4C-F83E5E8B1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B832F-8466-4C3E-9683-66FC0CCDE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48415897-72CF-4B39-8B60-DD84009A2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1.png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i="1" smtClean="0">
                <a:latin typeface="Times New Roman" charset="0"/>
              </a:rPr>
              <a:t>“Political Parties”</a:t>
            </a:r>
          </a:p>
        </p:txBody>
      </p:sp>
      <p:pic>
        <p:nvPicPr>
          <p:cNvPr id="3075" name="Picture 3" descr="http://www.cpdulles.com/img/h_govern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1100" y="1828800"/>
            <a:ext cx="6781800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1143000"/>
          </a:xfrm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Third Parties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Third Parties rarely win major elections because of the 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two-party</a:t>
            </a:r>
            <a:r>
              <a:rPr lang="en-US" sz="2400" dirty="0" smtClean="0">
                <a:ea typeface="ＭＳ Ｐゴシック" pitchFamily="34" charset="-128"/>
              </a:rPr>
              <a:t> tradition.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For example, while the names of Republican and Democratic candidates are automatically placed on the ballot, Third-Party candidates must obtain a large number of </a:t>
            </a:r>
            <a:r>
              <a:rPr lang="en-US" sz="2400" i="1" u="sng" dirty="0" smtClean="0">
                <a:solidFill>
                  <a:srgbClr val="FFFF00"/>
                </a:solidFill>
                <a:ea typeface="ＭＳ Ｐゴシック" pitchFamily="34" charset="-128"/>
              </a:rPr>
              <a:t>signatures</a:t>
            </a:r>
            <a:r>
              <a:rPr lang="en-US" sz="2400" dirty="0" smtClean="0">
                <a:ea typeface="ＭＳ Ｐゴシック" pitchFamily="34" charset="-128"/>
              </a:rPr>
              <a:t> to get on the ballot.</a:t>
            </a:r>
          </a:p>
          <a:p>
            <a:pPr lvl="1">
              <a:lnSpc>
                <a:spcPct val="90000"/>
              </a:lnSpc>
            </a:pPr>
            <a:endParaRPr lang="en-US" sz="2400" b="1" i="1" dirty="0" smtClean="0">
              <a:ea typeface="ＭＳ Ｐゴシック" pitchFamily="34" charset="-128"/>
            </a:endParaRPr>
          </a:p>
        </p:txBody>
      </p:sp>
      <p:pic>
        <p:nvPicPr>
          <p:cNvPr id="17412" name="ClipArt Placeholder 9"/>
          <p:cNvPicPr>
            <a:picLocks noGrp="1" noChangeAspect="1"/>
          </p:cNvPicPr>
          <p:nvPr>
            <p:ph type="clipArt" sz="half" idx="2"/>
          </p:nvPr>
        </p:nvPicPr>
        <p:blipFill>
          <a:blip r:embed="rId2"/>
          <a:srcRect t="-562" b="-562"/>
          <a:stretch>
            <a:fillRect/>
          </a:stretch>
        </p:blipFill>
        <p:spPr>
          <a:xfrm>
            <a:off x="4572000" y="1981200"/>
            <a:ext cx="38100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dirty="0" smtClean="0">
                <a:effectLst/>
                <a:latin typeface="Times New Roman" pitchFamily="18" charset="0"/>
                <a:ea typeface="ＭＳ Ｐゴシック" pitchFamily="34" charset="-128"/>
              </a:rPr>
              <a:t>Examples of Third Parties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343400" cy="41148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The </a:t>
            </a:r>
            <a:r>
              <a:rPr lang="en-US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Communist Party </a:t>
            </a:r>
            <a:r>
              <a:rPr lang="en-US" dirty="0" smtClean="0">
                <a:ea typeface="ＭＳ Ｐゴシック" pitchFamily="34" charset="-128"/>
              </a:rPr>
              <a:t>supports the rights of the workers and economic equality.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2098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dirty="0" smtClean="0">
                <a:effectLst/>
                <a:latin typeface="Times New Roman" pitchFamily="18" charset="0"/>
                <a:ea typeface="ＭＳ Ｐゴシック" pitchFamily="34" charset="-128"/>
              </a:rPr>
              <a:t>Examples of Third Parties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343400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34" charset="-128"/>
              </a:rPr>
              <a:t>The </a:t>
            </a:r>
            <a:r>
              <a:rPr lang="en-US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Socialist Party </a:t>
            </a:r>
            <a:r>
              <a:rPr lang="en-US" dirty="0" smtClean="0">
                <a:ea typeface="ＭＳ Ｐゴシック" pitchFamily="34" charset="-128"/>
              </a:rPr>
              <a:t>supports government ownership/allocation of resources.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040" name="Picture 16" descr="http://upload.wikimedia.org/wikipedia/en/f/f3/SPUSA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822" y="1810407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0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effectLst/>
                <a:latin typeface="Times New Roman" pitchFamily="18" charset="0"/>
                <a:ea typeface="ＭＳ Ｐゴシック" pitchFamily="34" charset="-128"/>
              </a:rPr>
              <a:t>Examples of Third Parties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981200"/>
            <a:ext cx="4800600" cy="4648200"/>
          </a:xfrm>
        </p:spPr>
        <p:txBody>
          <a:bodyPr/>
          <a:lstStyle/>
          <a:p>
            <a:pPr marL="342900" lvl="1" indent="-342900"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dirty="0">
                <a:ea typeface="ＭＳ Ｐゴシック" pitchFamily="34" charset="-128"/>
              </a:rPr>
              <a:t>The </a:t>
            </a:r>
            <a:r>
              <a:rPr lang="en-US" b="1" i="1" u="sng" dirty="0">
                <a:solidFill>
                  <a:srgbClr val="FFFF00"/>
                </a:solidFill>
                <a:ea typeface="ＭＳ Ｐゴシック" pitchFamily="34" charset="-128"/>
              </a:rPr>
              <a:t>Libertarian Party </a:t>
            </a:r>
            <a:r>
              <a:rPr lang="en-US" dirty="0">
                <a:ea typeface="ＭＳ Ｐゴシック" pitchFamily="34" charset="-128"/>
              </a:rPr>
              <a:t>would like to increase individual freedoms by cutting the size of the U.S. government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marL="342900" lvl="1" indent="-342900"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dirty="0" smtClean="0">
                <a:ea typeface="ＭＳ Ｐゴシック" pitchFamily="34" charset="-128"/>
              </a:rPr>
              <a:t>According to the Libertarian party, they are “more </a:t>
            </a:r>
            <a:r>
              <a:rPr lang="en-US" smtClean="0">
                <a:ea typeface="ＭＳ Ｐゴシック" pitchFamily="34" charset="-128"/>
              </a:rPr>
              <a:t>liberal than </a:t>
            </a:r>
            <a:r>
              <a:rPr lang="en-US" dirty="0" smtClean="0">
                <a:ea typeface="ＭＳ Ｐゴシック" pitchFamily="34" charset="-128"/>
              </a:rPr>
              <a:t>Democrats, yet more conservative than Republicans.”</a:t>
            </a:r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99" y="2743200"/>
            <a:ext cx="242563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27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962"/>
            <a:ext cx="7924800" cy="1143000"/>
          </a:xfrm>
          <a:noFill/>
        </p:spPr>
        <p:txBody>
          <a:bodyPr/>
          <a:lstStyle/>
          <a:p>
            <a:r>
              <a:rPr lang="en-US" b="1" i="1" dirty="0" smtClean="0">
                <a:effectLst/>
                <a:latin typeface="Times New Roman" pitchFamily="18" charset="0"/>
                <a:ea typeface="ＭＳ Ｐゴシック" pitchFamily="34" charset="-128"/>
              </a:rPr>
              <a:t>Party Platforms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To know where a party stands on the major issues, </a:t>
            </a:r>
            <a:r>
              <a:rPr lang="en-US" sz="28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voters</a:t>
            </a:r>
            <a:r>
              <a:rPr lang="en-US" sz="2800" dirty="0" smtClean="0">
                <a:ea typeface="ＭＳ Ｐゴシック" pitchFamily="34" charset="-128"/>
              </a:rPr>
              <a:t> can look at the party’s platform.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endParaRPr lang="en-US" sz="2400" b="1" i="1" dirty="0" smtClean="0">
              <a:ea typeface="ＭＳ Ｐゴシック" pitchFamily="34" charset="-128"/>
            </a:endParaRPr>
          </a:p>
        </p:txBody>
      </p:sp>
      <p:sp>
        <p:nvSpPr>
          <p:cNvPr id="2" name="AutoShape 6" descr="Image result for party platform image"/>
          <p:cNvSpPr>
            <a:spLocks noChangeAspect="1" noChangeArrowheads="1"/>
          </p:cNvSpPr>
          <p:nvPr/>
        </p:nvSpPr>
        <p:spPr bwMode="auto">
          <a:xfrm>
            <a:off x="155575" y="-1790700"/>
            <a:ext cx="2133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8" descr="Image result for party platform image"/>
          <p:cNvSpPr>
            <a:spLocks noChangeAspect="1" noChangeArrowheads="1"/>
          </p:cNvSpPr>
          <p:nvPr/>
        </p:nvSpPr>
        <p:spPr bwMode="auto">
          <a:xfrm>
            <a:off x="307975" y="-1638300"/>
            <a:ext cx="2133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Image result for party platform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23962"/>
            <a:ext cx="3505200" cy="478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Party Platforms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A </a:t>
            </a:r>
            <a:r>
              <a:rPr lang="en-US" sz="28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platform</a:t>
            </a:r>
            <a:r>
              <a:rPr lang="en-US" sz="2800" dirty="0" smtClean="0">
                <a:ea typeface="ＭＳ Ｐゴシック" pitchFamily="34" charset="-128"/>
              </a:rPr>
              <a:t> is a series of statements expressing the party’s principles, beliefs, and positions on issues.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Each individual part of a platform is called a </a:t>
            </a:r>
            <a:r>
              <a:rPr lang="en-US" sz="28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plank</a:t>
            </a:r>
            <a:r>
              <a:rPr lang="en-US" sz="2800" dirty="0" smtClean="0">
                <a:ea typeface="ＭＳ Ｐゴシック" pitchFamily="34" charset="-128"/>
              </a:rPr>
              <a:t>.  </a:t>
            </a:r>
          </a:p>
          <a:p>
            <a:pPr lvl="1">
              <a:lnSpc>
                <a:spcPct val="90000"/>
              </a:lnSpc>
            </a:pPr>
            <a:endParaRPr lang="en-US" sz="2400" b="1" i="1" dirty="0" smtClean="0">
              <a:ea typeface="ＭＳ Ｐゴシック" pitchFamily="34" charset="-128"/>
            </a:endParaRPr>
          </a:p>
        </p:txBody>
      </p:sp>
      <p:pic>
        <p:nvPicPr>
          <p:cNvPr id="6" name="Picture 10" descr="Image result for party platform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8236"/>
            <a:ext cx="3505200" cy="478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Issues – Federal  </a:t>
            </a:r>
            <a:endParaRPr lang="en-US" dirty="0"/>
          </a:p>
        </p:txBody>
      </p:sp>
      <p:graphicFrame>
        <p:nvGraphicFramePr>
          <p:cNvPr id="5" name="Clip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075362"/>
              </p:ext>
            </p:extLst>
          </p:nvPr>
        </p:nvGraphicFramePr>
        <p:xfrm>
          <a:off x="0" y="762000"/>
          <a:ext cx="9144001" cy="63959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2069">
                  <a:extLst>
                    <a:ext uri="{9D8B030D-6E8A-4147-A177-3AD203B41FA5}">
                      <a16:colId xmlns:a16="http://schemas.microsoft.com/office/drawing/2014/main" val="1320858016"/>
                    </a:ext>
                  </a:extLst>
                </a:gridCol>
                <a:gridCol w="2627587">
                  <a:extLst>
                    <a:ext uri="{9D8B030D-6E8A-4147-A177-3AD203B41FA5}">
                      <a16:colId xmlns:a16="http://schemas.microsoft.com/office/drawing/2014/main" val="362823483"/>
                    </a:ext>
                  </a:extLst>
                </a:gridCol>
                <a:gridCol w="2270235">
                  <a:extLst>
                    <a:ext uri="{9D8B030D-6E8A-4147-A177-3AD203B41FA5}">
                      <a16:colId xmlns:a16="http://schemas.microsoft.com/office/drawing/2014/main" val="3814714973"/>
                    </a:ext>
                  </a:extLst>
                </a:gridCol>
                <a:gridCol w="2144110">
                  <a:extLst>
                    <a:ext uri="{9D8B030D-6E8A-4147-A177-3AD203B41FA5}">
                      <a16:colId xmlns:a16="http://schemas.microsoft.com/office/drawing/2014/main" val="678416073"/>
                    </a:ext>
                  </a:extLst>
                </a:gridCol>
              </a:tblGrid>
              <a:tr h="1149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Platform </a:t>
                      </a:r>
                    </a:p>
                    <a:p>
                      <a:r>
                        <a:rPr lang="en-US" dirty="0" smtClean="0"/>
                        <a:t>(Overall</a:t>
                      </a:r>
                      <a:r>
                        <a:rPr lang="en-US" baseline="0" dirty="0" smtClean="0"/>
                        <a:t> Party Concerns)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Democratic</a:t>
                      </a:r>
                      <a:r>
                        <a:rPr lang="en-US" baseline="0" dirty="0" smtClean="0"/>
                        <a:t> Party Platform 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Republican</a:t>
                      </a:r>
                      <a:r>
                        <a:rPr lang="en-US" baseline="0" dirty="0" smtClean="0"/>
                        <a:t> Party Platform </a:t>
                      </a:r>
                      <a:endParaRPr lang="en-US" dirty="0"/>
                    </a:p>
                  </a:txBody>
                  <a:tcPr marL="186538" marR="186538"/>
                </a:tc>
                <a:extLst>
                  <a:ext uri="{0D108BD9-81ED-4DB2-BD59-A6C34878D82A}">
                    <a16:rowId xmlns:a16="http://schemas.microsoft.com/office/drawing/2014/main" val="3500223462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en-US" dirty="0" smtClean="0"/>
                        <a:t>Plank 1 </a:t>
                      </a:r>
                    </a:p>
                    <a:p>
                      <a:r>
                        <a:rPr lang="en-US" dirty="0" smtClean="0"/>
                        <a:t>(Specific Issue)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Unites</a:t>
                      </a:r>
                      <a:r>
                        <a:rPr lang="en-US" baseline="0" dirty="0" smtClean="0"/>
                        <a:t> States Economy 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Wants</a:t>
                      </a:r>
                      <a:r>
                        <a:rPr lang="en-US" sz="1600" baseline="0" dirty="0" smtClean="0"/>
                        <a:t> the federal government to place regulations on businesses to influence economic growth</a:t>
                      </a:r>
                      <a:endParaRPr lang="en-US" sz="1600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Wants to use</a:t>
                      </a:r>
                      <a:r>
                        <a:rPr lang="en-US" sz="1600" b="0" i="0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i="1" u="sng" baseline="0" dirty="0" smtClean="0">
                          <a:solidFill>
                            <a:srgbClr val="FF0000"/>
                          </a:solidFill>
                        </a:rPr>
                        <a:t>tax</a:t>
                      </a:r>
                      <a:r>
                        <a:rPr lang="en-US" sz="1600" b="0" i="0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relief to grow economy and create jobs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dirty="0"/>
                    </a:p>
                  </a:txBody>
                  <a:tcPr marL="186538" marR="186538"/>
                </a:tc>
                <a:extLst>
                  <a:ext uri="{0D108BD9-81ED-4DB2-BD59-A6C34878D82A}">
                    <a16:rowId xmlns:a16="http://schemas.microsoft.com/office/drawing/2014/main" val="2511516503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en-US" dirty="0" smtClean="0"/>
                        <a:t>Plank 2 </a:t>
                      </a:r>
                    </a:p>
                    <a:p>
                      <a:r>
                        <a:rPr lang="en-US" dirty="0" smtClean="0"/>
                        <a:t>(Specific Issue)</a:t>
                      </a:r>
                    </a:p>
                    <a:p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Education 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b="0" i="0" u="none" dirty="0" smtClean="0">
                          <a:solidFill>
                            <a:schemeClr val="bg2"/>
                          </a:solidFill>
                        </a:rPr>
                        <a:t>Wants to raise standards in K-12 Schools and </a:t>
                      </a:r>
                      <a:r>
                        <a:rPr lang="en-US" sz="1600" b="1" i="1" u="sng" dirty="0" smtClean="0">
                          <a:solidFill>
                            <a:srgbClr val="FF0000"/>
                          </a:solidFill>
                        </a:rPr>
                        <a:t>increase</a:t>
                      </a:r>
                      <a:r>
                        <a:rPr lang="en-US" sz="1600" b="0" i="0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0" i="0" u="none" dirty="0" smtClean="0">
                          <a:solidFill>
                            <a:schemeClr val="bg2"/>
                          </a:solidFill>
                        </a:rPr>
                        <a:t>financial</a:t>
                      </a: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 aid for secondary education </a:t>
                      </a:r>
                      <a:endParaRPr lang="en-US" sz="1600" b="0" i="0" u="none" dirty="0">
                        <a:solidFill>
                          <a:schemeClr val="bg2"/>
                        </a:solidFill>
                      </a:endParaRPr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Wants to increase access to charter schools, and promote</a:t>
                      </a:r>
                      <a:r>
                        <a:rPr lang="en-US" sz="1600" baseline="0" dirty="0" smtClean="0"/>
                        <a:t> accountability for students and parents </a:t>
                      </a:r>
                      <a:endParaRPr lang="en-US" sz="1600" dirty="0"/>
                    </a:p>
                  </a:txBody>
                  <a:tcPr marL="186538" marR="186538"/>
                </a:tc>
                <a:extLst>
                  <a:ext uri="{0D108BD9-81ED-4DB2-BD59-A6C34878D82A}">
                    <a16:rowId xmlns:a16="http://schemas.microsoft.com/office/drawing/2014/main" val="343899925"/>
                  </a:ext>
                </a:extLst>
              </a:tr>
              <a:tr h="1138587">
                <a:tc>
                  <a:txBody>
                    <a:bodyPr/>
                    <a:lstStyle/>
                    <a:p>
                      <a:r>
                        <a:rPr lang="en-US" dirty="0" smtClean="0"/>
                        <a:t>Plank 3 </a:t>
                      </a:r>
                    </a:p>
                    <a:p>
                      <a:r>
                        <a:rPr lang="en-US" dirty="0" smtClean="0"/>
                        <a:t>(Specific Issue)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Health</a:t>
                      </a:r>
                      <a:r>
                        <a:rPr lang="en-US" baseline="0" dirty="0" smtClean="0"/>
                        <a:t> Care 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Mandated</a:t>
                      </a:r>
                      <a:r>
                        <a:rPr lang="en-US" sz="1600" baseline="0" dirty="0" smtClean="0"/>
                        <a:t> healthcare for all citizens</a:t>
                      </a:r>
                      <a:endParaRPr lang="en-US" sz="1600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b="0" i="0" u="none" dirty="0" smtClean="0">
                          <a:solidFill>
                            <a:schemeClr val="bg2"/>
                          </a:solidFill>
                        </a:rPr>
                        <a:t>Says mandated</a:t>
                      </a: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sz="1600" b="1" i="1" u="sng" baseline="0" dirty="0" smtClean="0">
                          <a:solidFill>
                            <a:srgbClr val="FF0000"/>
                          </a:solidFill>
                        </a:rPr>
                        <a:t>healthcare </a:t>
                      </a: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is unconstitutional. Supports Medicare  </a:t>
                      </a:r>
                      <a:endParaRPr lang="en-US" sz="1600" b="0" i="0" u="none" dirty="0">
                        <a:solidFill>
                          <a:schemeClr val="bg2"/>
                        </a:solidFill>
                      </a:endParaRPr>
                    </a:p>
                  </a:txBody>
                  <a:tcPr marL="186538" marR="186538"/>
                </a:tc>
                <a:extLst>
                  <a:ext uri="{0D108BD9-81ED-4DB2-BD59-A6C34878D82A}">
                    <a16:rowId xmlns:a16="http://schemas.microsoft.com/office/drawing/2014/main" val="543223458"/>
                  </a:ext>
                </a:extLst>
              </a:tr>
              <a:tr h="957567">
                <a:tc>
                  <a:txBody>
                    <a:bodyPr/>
                    <a:lstStyle/>
                    <a:p>
                      <a:r>
                        <a:rPr lang="en-US" dirty="0" smtClean="0"/>
                        <a:t>Plank 4 </a:t>
                      </a:r>
                    </a:p>
                    <a:p>
                      <a:r>
                        <a:rPr lang="en-US" dirty="0" smtClean="0"/>
                        <a:t>(Specific Issue)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Energy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Supports</a:t>
                      </a:r>
                      <a:r>
                        <a:rPr lang="en-US" sz="1600" baseline="0" dirty="0" smtClean="0"/>
                        <a:t> industry of creating green energy </a:t>
                      </a:r>
                      <a:endParaRPr lang="en-US" sz="1600" dirty="0"/>
                    </a:p>
                  </a:txBody>
                  <a:tcPr marL="186538" marR="186538"/>
                </a:tc>
                <a:tc>
                  <a:txBody>
                    <a:bodyPr/>
                    <a:lstStyle/>
                    <a:p>
                      <a:r>
                        <a:rPr lang="en-US" sz="1600" b="0" i="0" u="none" dirty="0" smtClean="0">
                          <a:solidFill>
                            <a:schemeClr val="bg2"/>
                          </a:solidFill>
                        </a:rPr>
                        <a:t>Wants America to resume off-shore </a:t>
                      </a:r>
                      <a:r>
                        <a:rPr lang="en-US" sz="1600" b="1" i="1" u="sng" dirty="0" smtClean="0">
                          <a:solidFill>
                            <a:srgbClr val="FF0000"/>
                          </a:solidFill>
                        </a:rPr>
                        <a:t>drilling</a:t>
                      </a:r>
                      <a:r>
                        <a:rPr lang="en-US" sz="1600" b="1" i="1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0" i="0" u="none" baseline="0" dirty="0" smtClean="0">
                          <a:solidFill>
                            <a:schemeClr val="bg2"/>
                          </a:solidFill>
                        </a:rPr>
                        <a:t>to boost economy and lower energy costs </a:t>
                      </a:r>
                      <a:endParaRPr lang="en-US" sz="1600" b="0" i="0" u="none" dirty="0">
                        <a:solidFill>
                          <a:schemeClr val="bg2"/>
                        </a:solidFill>
                      </a:endParaRPr>
                    </a:p>
                  </a:txBody>
                  <a:tcPr marL="186538" marR="186538"/>
                </a:tc>
                <a:extLst>
                  <a:ext uri="{0D108BD9-81ED-4DB2-BD59-A6C34878D82A}">
                    <a16:rowId xmlns:a16="http://schemas.microsoft.com/office/drawing/2014/main" val="3856789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they stand on the Economy, Heath Care, Environment, Education???</a:t>
            </a:r>
            <a:endParaRPr lang="en-US" dirty="0"/>
          </a:p>
        </p:txBody>
      </p:sp>
      <p:pic>
        <p:nvPicPr>
          <p:cNvPr id="15" name="irc_mi" descr="https://upload.wikimedia.org/wikipedia/en/e/e3/DemocraticLogo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643" y="2538266"/>
            <a:ext cx="1113959" cy="1084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rc_mi" descr="https://upload.wikimedia.org/wikipedia/commons/thumb/9/9b/Republicanlogo.svg/2000px-Republicanlogo.svg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59997"/>
            <a:ext cx="1200150" cy="104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://www.conservapedia.com/images/6/65/Brand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34310"/>
            <a:ext cx="97155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rc_mi" descr="http://upload.wikimedia.org/wikipedia/en/f/f3/SPUSA_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3846820"/>
            <a:ext cx="1123950" cy="112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rc_mi" descr="http://www.lp.org/files/logo_color_jpg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3846820"/>
            <a:ext cx="1069975" cy="1104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26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Development of Political Parties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35814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A 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political party </a:t>
            </a:r>
            <a:r>
              <a:rPr lang="en-US" sz="2400" dirty="0" smtClean="0">
                <a:ea typeface="ＭＳ Ｐゴシック" pitchFamily="34" charset="-128"/>
              </a:rPr>
              <a:t>is a group of citizens (voters) with similar views on public issues who work to put their ideas into effect through government action and who band together to elect  candidates.</a:t>
            </a:r>
          </a:p>
        </p:txBody>
      </p:sp>
      <p:pic>
        <p:nvPicPr>
          <p:cNvPr id="4100" name="ClipArt Placeholder 5"/>
          <p:cNvPicPr>
            <a:picLocks noGrp="1" noChangeAspect="1"/>
          </p:cNvPicPr>
          <p:nvPr>
            <p:ph type="clipArt" sz="half" idx="2"/>
          </p:nvPr>
        </p:nvPicPr>
        <p:blipFill>
          <a:blip r:embed="rId2"/>
          <a:srcRect t="-26160" b="-26160"/>
          <a:stretch>
            <a:fillRect/>
          </a:stretch>
        </p:blipFill>
        <p:spPr>
          <a:xfrm>
            <a:off x="4648200" y="1828800"/>
            <a:ext cx="38100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dirty="0" smtClean="0">
                <a:effectLst/>
                <a:latin typeface="Times New Roman" pitchFamily="18" charset="0"/>
                <a:ea typeface="ＭＳ Ｐゴシック" pitchFamily="34" charset="-128"/>
              </a:rPr>
              <a:t>Development of Political Parties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4419600" cy="47244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Parties pick 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candidates</a:t>
            </a:r>
            <a:r>
              <a:rPr lang="en-US" sz="2400" dirty="0" smtClean="0">
                <a:ea typeface="ＭＳ Ｐゴシック" pitchFamily="34" charset="-128"/>
              </a:rPr>
              <a:t> who agree with their beliefs and try to persuade voters to support their candidates who are running for office.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The United States today has a </a:t>
            </a:r>
            <a:r>
              <a:rPr lang="en-US" altLang="en-US" sz="2400" b="1" i="1" u="sng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two-party system</a:t>
            </a:r>
            <a:r>
              <a:rPr lang="en-US" altLang="en-US" sz="2400" dirty="0">
                <a:ea typeface="ＭＳ Ｐゴシック" panose="020B0600070205080204" pitchFamily="34" charset="-128"/>
              </a:rPr>
              <a:t>, which means that we have </a:t>
            </a:r>
            <a:r>
              <a:rPr lang="en-US" altLang="en-US" sz="2400" b="1" i="1" u="sng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two</a:t>
            </a:r>
            <a:r>
              <a:rPr lang="en-US" altLang="en-US" sz="2400" dirty="0">
                <a:ea typeface="ＭＳ Ｐゴシック" panose="020B0600070205080204" pitchFamily="34" charset="-128"/>
              </a:rPr>
              <a:t> main political parties. 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z="2000" dirty="0" smtClean="0">
              <a:ea typeface="ＭＳ Ｐゴシック" pitchFamily="34" charset="-128"/>
            </a:endParaRPr>
          </a:p>
        </p:txBody>
      </p:sp>
      <p:pic>
        <p:nvPicPr>
          <p:cNvPr id="512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514600"/>
            <a:ext cx="37607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Political Spectrum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534400" cy="44196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Generally, parties are often labeled as “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liberal</a:t>
            </a:r>
            <a:r>
              <a:rPr lang="en-US" sz="2400" dirty="0" smtClean="0">
                <a:ea typeface="ＭＳ Ｐゴシック" pitchFamily="34" charset="-128"/>
              </a:rPr>
              <a:t>” or “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conservative,</a:t>
            </a:r>
            <a:r>
              <a:rPr lang="en-US" sz="2400" dirty="0" smtClean="0">
                <a:ea typeface="ＭＳ Ｐゴシック" pitchFamily="34" charset="-128"/>
              </a:rPr>
              <a:t>” depending on their views.</a:t>
            </a:r>
          </a:p>
          <a:p>
            <a:r>
              <a:rPr lang="en-US" sz="2400" dirty="0" smtClean="0">
                <a:ea typeface="ＭＳ Ｐゴシック" pitchFamily="34" charset="-128"/>
              </a:rPr>
              <a:t>Parties fall somewhere on the 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political spectrum </a:t>
            </a:r>
            <a:r>
              <a:rPr lang="en-US" sz="2400" dirty="0" smtClean="0">
                <a:ea typeface="ＭＳ Ｐゴシック" pitchFamily="34" charset="-128"/>
              </a:rPr>
              <a:t>(a range referring to differences in political views).</a:t>
            </a:r>
          </a:p>
          <a:p>
            <a:r>
              <a:rPr lang="en-US" sz="2400" dirty="0" smtClean="0">
                <a:ea typeface="ＭＳ Ｐゴシック" pitchFamily="34" charset="-128"/>
              </a:rPr>
              <a:t>Most people fall somewhere in the middle and are known as “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moderates</a:t>
            </a:r>
            <a:r>
              <a:rPr lang="en-US" sz="2400" b="1" i="1" u="sng" dirty="0">
                <a:solidFill>
                  <a:srgbClr val="FFFF00"/>
                </a:solidFill>
                <a:ea typeface="ＭＳ Ｐゴシック" pitchFamily="34" charset="-128"/>
              </a:rPr>
              <a:t>.</a:t>
            </a:r>
            <a:r>
              <a:rPr lang="en-US" sz="2400" dirty="0" smtClean="0">
                <a:ea typeface="ＭＳ Ｐゴシック" pitchFamily="34" charset="-128"/>
              </a:rPr>
              <a:t>”   They generally lean toward one side or the other.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ea typeface="ＭＳ Ｐゴシック" pitchFamily="34" charset="-128"/>
              </a:rPr>
              <a:t> </a:t>
            </a:r>
          </a:p>
        </p:txBody>
      </p:sp>
      <p:cxnSp>
        <p:nvCxnSpPr>
          <p:cNvPr id="6148" name="AutoShape 2"/>
          <p:cNvCxnSpPr>
            <a:cxnSpLocks noChangeShapeType="1"/>
          </p:cNvCxnSpPr>
          <p:nvPr/>
        </p:nvCxnSpPr>
        <p:spPr bwMode="auto">
          <a:xfrm>
            <a:off x="1600200" y="4724400"/>
            <a:ext cx="5791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pic>
        <p:nvPicPr>
          <p:cNvPr id="6149" name="Picture 2" descr="donkey-democrat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105400"/>
            <a:ext cx="76358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3" descr="Republican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5105400"/>
            <a:ext cx="777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0" y="48133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900" b="1">
                <a:latin typeface="Georgia" pitchFamily="18" charset="0"/>
                <a:cs typeface="Times New Roman" pitchFamily="18" charset="0"/>
              </a:rPr>
              <a:t>	               </a:t>
            </a:r>
            <a:r>
              <a:rPr lang="en-US" sz="1600" b="1">
                <a:latin typeface="Georgia" pitchFamily="18" charset="0"/>
                <a:cs typeface="Times New Roman" pitchFamily="18" charset="0"/>
              </a:rPr>
              <a:t>Left			     Moderate		             Right</a:t>
            </a:r>
            <a:endParaRPr lang="en-US" sz="1400"/>
          </a:p>
          <a:p>
            <a:pPr eaLnBrk="0" hangingPunct="0"/>
            <a:r>
              <a:rPr lang="en-US" sz="1600" b="1">
                <a:latin typeface="Georgia" pitchFamily="18" charset="0"/>
                <a:cs typeface="Times New Roman" pitchFamily="18" charset="0"/>
              </a:rPr>
              <a:t>                     </a:t>
            </a:r>
            <a:r>
              <a:rPr lang="en-US" sz="1600" b="1">
                <a:latin typeface="Calibri" pitchFamily="34" charset="0"/>
                <a:cs typeface="Times New Roman" pitchFamily="18" charset="0"/>
              </a:rPr>
              <a:t>“</a:t>
            </a:r>
            <a:r>
              <a:rPr lang="en-US" sz="1600" b="1">
                <a:latin typeface="Georgia" pitchFamily="18" charset="0"/>
                <a:cs typeface="Times New Roman" pitchFamily="18" charset="0"/>
              </a:rPr>
              <a:t>Liberal</a:t>
            </a:r>
            <a:r>
              <a:rPr lang="en-US" sz="1600" b="1">
                <a:latin typeface="Calibri" pitchFamily="34" charset="0"/>
                <a:cs typeface="Times New Roman" pitchFamily="18" charset="0"/>
              </a:rPr>
              <a:t>”</a:t>
            </a:r>
            <a:r>
              <a:rPr lang="en-US" sz="1600" b="1">
                <a:latin typeface="Georgia" pitchFamily="18" charset="0"/>
                <a:cs typeface="Times New Roman" pitchFamily="18" charset="0"/>
              </a:rPr>
              <a:t>		</a:t>
            </a:r>
            <a:endParaRPr lang="en-US" sz="4800"/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900" b="1">
                <a:latin typeface="Georgia" pitchFamily="18" charset="0"/>
                <a:cs typeface="Times New Roman" pitchFamily="18" charset="0"/>
              </a:rPr>
              <a:t>				  </a:t>
            </a:r>
            <a:endParaRPr lang="en-US"/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2057400" y="5105400"/>
            <a:ext cx="914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900" b="1">
                <a:latin typeface="Georgia" pitchFamily="18" charset="0"/>
                <a:cs typeface="Times New Roman" pitchFamily="18" charset="0"/>
              </a:rPr>
              <a:t>		   			      “</a:t>
            </a:r>
            <a:r>
              <a:rPr lang="en-US" sz="1400" b="1">
                <a:latin typeface="Georgia" pitchFamily="18" charset="0"/>
                <a:cs typeface="Times New Roman" pitchFamily="18" charset="0"/>
              </a:rPr>
              <a:t>Conservative</a:t>
            </a:r>
            <a:r>
              <a:rPr lang="en-US" sz="900" b="1">
                <a:latin typeface="Calibri" pitchFamily="34" charset="0"/>
                <a:cs typeface="Times New Roman" pitchFamily="18" charset="0"/>
              </a:rPr>
              <a:t>”</a:t>
            </a:r>
            <a:endParaRPr lang="en-US"/>
          </a:p>
        </p:txBody>
      </p:sp>
      <p:cxnSp>
        <p:nvCxnSpPr>
          <p:cNvPr id="6154" name="AutoShape 8"/>
          <p:cNvCxnSpPr>
            <a:cxnSpLocks noChangeShapeType="1"/>
          </p:cNvCxnSpPr>
          <p:nvPr/>
        </p:nvCxnSpPr>
        <p:spPr bwMode="auto">
          <a:xfrm rot="5400000">
            <a:off x="4381501" y="4533900"/>
            <a:ext cx="3810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Today’s Major Parties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419600" cy="3810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A basic difference between the major parties is their belief in how much the </a:t>
            </a:r>
            <a:r>
              <a:rPr lang="en-US" sz="24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government </a:t>
            </a:r>
            <a:r>
              <a:rPr lang="en-US" sz="2400" dirty="0" smtClean="0">
                <a:ea typeface="ＭＳ Ｐゴシック" pitchFamily="34" charset="-128"/>
              </a:rPr>
              <a:t>should be involved in the lives of Americans.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133600"/>
            <a:ext cx="396240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</p:spPr>
        <p:txBody>
          <a:bodyPr/>
          <a:lstStyle/>
          <a:p>
            <a:r>
              <a:rPr lang="en-US" altLang="en-US" b="1" i="1" dirty="0" smtClean="0"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</a:rPr>
              <a:t>Democratic Party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38100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Democrats </a:t>
            </a:r>
            <a:r>
              <a:rPr lang="en-US" sz="2400" dirty="0">
                <a:ea typeface="ＭＳ Ｐゴシック" pitchFamily="34" charset="-128"/>
              </a:rPr>
              <a:t>are generally said to be more </a:t>
            </a:r>
            <a:r>
              <a:rPr lang="en-US" sz="2400" b="1" i="1" u="sng" dirty="0">
                <a:solidFill>
                  <a:srgbClr val="FFFF00"/>
                </a:solidFill>
                <a:ea typeface="ＭＳ Ｐゴシック" pitchFamily="34" charset="-128"/>
              </a:rPr>
              <a:t>liberal</a:t>
            </a:r>
            <a:r>
              <a:rPr lang="en-US" sz="2400" dirty="0"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They favor more government </a:t>
            </a:r>
            <a:r>
              <a:rPr lang="en-US" altLang="en-US" sz="2400" b="1" i="1" u="sng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programs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that offer services in housing, education, healthcare, and economics.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These programs would be funded through </a:t>
            </a:r>
            <a:r>
              <a:rPr lang="en-US" altLang="en-US" sz="2400" b="1" i="1" u="sng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taxes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.</a:t>
            </a:r>
          </a:p>
          <a:p>
            <a:pPr lvl="1">
              <a:lnSpc>
                <a:spcPct val="90000"/>
              </a:lnSpc>
            </a:pPr>
            <a:endParaRPr lang="en-US" altLang="en-US" sz="2400" b="1" i="1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9221" name="Picture 7" descr="http://www.yestodemocracy.com/wp-content/uploads/2009/12/Democrat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404812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</p:spPr>
        <p:txBody>
          <a:bodyPr/>
          <a:lstStyle/>
          <a:p>
            <a:r>
              <a:rPr lang="en-US" altLang="en-US" b="1" i="1" smtClean="0"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</a:rPr>
              <a:t>Today’s Major Parties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10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Republicans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are generally said to be more </a:t>
            </a:r>
            <a:r>
              <a:rPr lang="en-US" sz="2400" b="1" i="1" u="sng" dirty="0">
                <a:solidFill>
                  <a:srgbClr val="FFFF00"/>
                </a:solidFill>
                <a:ea typeface="ＭＳ Ｐゴシック" pitchFamily="34" charset="-128"/>
              </a:rPr>
              <a:t>conservative</a:t>
            </a:r>
            <a:r>
              <a:rPr lang="en-US" sz="2400" dirty="0"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Republicans</a:t>
            </a:r>
            <a:r>
              <a:rPr lang="en-US" altLang="en-US" sz="2400" b="1" i="1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tend to believe that they can help the nation’s </a:t>
            </a:r>
            <a:r>
              <a:rPr lang="en-US" altLang="en-US" sz="2400" b="1" i="1" u="sng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economy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grow by reducing the amount of taxes that people have to pay.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They favor </a:t>
            </a:r>
            <a:r>
              <a:rPr lang="en-US" altLang="en-US" sz="2400" b="1" i="1" u="sng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less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government regulation of the economy.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They are opposed to </a:t>
            </a:r>
            <a:r>
              <a:rPr lang="en-US" altLang="en-US" sz="2400" b="1" i="1" u="sng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raising</a:t>
            </a:r>
            <a:r>
              <a:rPr lang="en-US" altLang="en-US" sz="2400" dirty="0" smtClean="0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taxes.</a:t>
            </a:r>
          </a:p>
          <a:p>
            <a:pPr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 sz="2400" b="1" i="1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1269" name="Picture 7" descr="http://www.philvantreuren.com/wp-content/uploads/2011/04/lorain-county-republican-par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Third Parties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3886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Although they sometimes challenge the two major parties, a </a:t>
            </a:r>
            <a:r>
              <a:rPr lang="en-US" sz="2400" b="1" i="1" u="sng" smtClean="0">
                <a:solidFill>
                  <a:srgbClr val="FFFF00"/>
                </a:solidFill>
                <a:ea typeface="ＭＳ Ｐゴシック" pitchFamily="34" charset="-128"/>
              </a:rPr>
              <a:t>Third Party </a:t>
            </a:r>
            <a:r>
              <a:rPr lang="en-US" sz="2400" smtClean="0">
                <a:ea typeface="ＭＳ Ｐゴシック" pitchFamily="34" charset="-128"/>
              </a:rPr>
              <a:t>has never won a Presidential election and has rarely won any other major elections.</a:t>
            </a:r>
          </a:p>
        </p:txBody>
      </p:sp>
      <p:pic>
        <p:nvPicPr>
          <p:cNvPr id="1331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133600"/>
            <a:ext cx="3810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i="1" smtClean="0">
                <a:effectLst/>
                <a:latin typeface="Times New Roman" pitchFamily="18" charset="0"/>
                <a:ea typeface="ＭＳ Ｐゴシック" pitchFamily="34" charset="-128"/>
              </a:rPr>
              <a:t>Third Parties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34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ea typeface="ＭＳ Ｐゴシック" pitchFamily="34" charset="-128"/>
              </a:rPr>
              <a:t>Third Parties, however, can affect the outcome of </a:t>
            </a:r>
            <a:r>
              <a:rPr lang="en-US" sz="28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elections</a:t>
            </a:r>
            <a:r>
              <a:rPr lang="en-US" sz="2800" dirty="0" smtClean="0">
                <a:solidFill>
                  <a:srgbClr val="FFFF00"/>
                </a:solidFill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and may also influence </a:t>
            </a:r>
            <a:r>
              <a:rPr lang="en-US" sz="2800" b="1" i="1" u="sng" dirty="0" smtClean="0">
                <a:solidFill>
                  <a:srgbClr val="FFFF00"/>
                </a:solidFill>
                <a:ea typeface="ＭＳ Ｐゴシック" pitchFamily="34" charset="-128"/>
              </a:rPr>
              <a:t>government policy</a:t>
            </a:r>
            <a:r>
              <a:rPr lang="en-US" sz="2800" dirty="0" smtClean="0">
                <a:ea typeface="ＭＳ Ｐゴシック" pitchFamily="34" charset="-128"/>
              </a:rPr>
              <a:t>.</a:t>
            </a:r>
          </a:p>
        </p:txBody>
      </p:sp>
      <p:pic>
        <p:nvPicPr>
          <p:cNvPr id="14340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133600"/>
            <a:ext cx="3810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8BFA6E5057164790D53ACFB566C6A5" ma:contentTypeVersion="0" ma:contentTypeDescription="Create a new document." ma:contentTypeScope="" ma:versionID="3c4df6c01268a8cf59ee3657c0fabe2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FFE525B-C541-465F-A44C-EFC6833D6B5F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FCB6477-C689-4762-9194-721D6B0507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BC5EA-C0CA-4C85-BCDF-8BAC3BED1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2832</TotalTime>
  <Words>638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Georgia</vt:lpstr>
      <vt:lpstr>Times New Roman</vt:lpstr>
      <vt:lpstr>Wingdings</vt:lpstr>
      <vt:lpstr>Soaring</vt:lpstr>
      <vt:lpstr>“Political Parties”</vt:lpstr>
      <vt:lpstr>Development of Political Parties</vt:lpstr>
      <vt:lpstr>Development of Political Parties</vt:lpstr>
      <vt:lpstr>Political Spectrum</vt:lpstr>
      <vt:lpstr>Today’s Major Parties</vt:lpstr>
      <vt:lpstr>Democratic Party</vt:lpstr>
      <vt:lpstr>Today’s Major Parties</vt:lpstr>
      <vt:lpstr>Third Parties</vt:lpstr>
      <vt:lpstr>Third Parties</vt:lpstr>
      <vt:lpstr>Third Parties</vt:lpstr>
      <vt:lpstr>Examples of Third Parties</vt:lpstr>
      <vt:lpstr>Examples of Third Parties</vt:lpstr>
      <vt:lpstr>Examples of Third Parties</vt:lpstr>
      <vt:lpstr>Party Platforms</vt:lpstr>
      <vt:lpstr>Party Platforms</vt:lpstr>
      <vt:lpstr>The Issues – Federal  </vt:lpstr>
      <vt:lpstr>Where do they stand on the Economy, Heath Care, Environment, Education???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Six, Section Two</dc:title>
  <dc:creator>Vince</dc:creator>
  <cp:lastModifiedBy>Schroepfer, Cathy</cp:lastModifiedBy>
  <cp:revision>102</cp:revision>
  <dcterms:created xsi:type="dcterms:W3CDTF">2012-02-07T00:26:35Z</dcterms:created>
  <dcterms:modified xsi:type="dcterms:W3CDTF">2017-08-30T19:27:33Z</dcterms:modified>
</cp:coreProperties>
</file>